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Lora"/>
      <p:regular r:id="rId18"/>
    </p:embeddedFont>
    <p:embeddedFont>
      <p:font typeface="Lora"/>
      <p:regular r:id="rId19"/>
    </p:embeddedFont>
    <p:embeddedFont>
      <p:font typeface="Lora"/>
      <p:regular r:id="rId20"/>
    </p:embeddedFont>
    <p:embeddedFont>
      <p:font typeface="Lora"/>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60721"/>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Predictive Maintenance for Industrial Air Compression Systems</a:t>
            </a:r>
            <a:endParaRPr lang="en-US" sz="4400" dirty="0"/>
          </a:p>
        </p:txBody>
      </p:sp>
      <p:sp>
        <p:nvSpPr>
          <p:cNvPr id="4" name="Text 1"/>
          <p:cNvSpPr/>
          <p:nvPr/>
        </p:nvSpPr>
        <p:spPr>
          <a:xfrm>
            <a:off x="837724" y="4431744"/>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presentation will explore the development of a predictive maintenance model for industrial air compression systems using sensor data.</a:t>
            </a:r>
            <a:endParaRPr lang="en-US" sz="1850" dirty="0"/>
          </a:p>
        </p:txBody>
      </p:sp>
      <p:sp>
        <p:nvSpPr>
          <p:cNvPr id="5" name="Shape 2"/>
          <p:cNvSpPr/>
          <p:nvPr/>
        </p:nvSpPr>
        <p:spPr>
          <a:xfrm>
            <a:off x="837724" y="5867876"/>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5875496"/>
            <a:ext cx="367665" cy="367665"/>
          </a:xfrm>
          <a:prstGeom prst="rect">
            <a:avLst/>
          </a:prstGeom>
        </p:spPr>
      </p:pic>
      <p:sp>
        <p:nvSpPr>
          <p:cNvPr id="7" name="Text 3"/>
          <p:cNvSpPr/>
          <p:nvPr/>
        </p:nvSpPr>
        <p:spPr>
          <a:xfrm>
            <a:off x="1340287" y="5850017"/>
            <a:ext cx="1739265" cy="418862"/>
          </a:xfrm>
          <a:prstGeom prst="rect">
            <a:avLst/>
          </a:prstGeom>
          <a:noFill/>
          <a:ln/>
        </p:spPr>
        <p:txBody>
          <a:bodyPr wrap="none" lIns="0" tIns="0" rIns="0" bIns="0" rtlCol="0" anchor="t"/>
          <a:lstStyle/>
          <a:p>
            <a:pPr algn="l" indent="0" marL="0">
              <a:lnSpc>
                <a:spcPts val="3250"/>
              </a:lnSpc>
              <a:buNone/>
            </a:pPr>
            <a:r>
              <a:rPr lang="en-US" sz="2350" b="1" dirty="0">
                <a:solidFill>
                  <a:srgbClr val="D6E5EF"/>
                </a:solidFill>
                <a:latin typeface="Source Sans Pro Bold" pitchFamily="34" charset="0"/>
                <a:ea typeface="Source Sans Pro Bold" pitchFamily="34" charset="-122"/>
                <a:cs typeface="Source Sans Pro Bold" pitchFamily="34" charset="-120"/>
              </a:rPr>
              <a:t>by karthik pv</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853321"/>
            <a:ext cx="8645247"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Implementation and Deployment</a:t>
            </a:r>
            <a:endParaRPr lang="en-US" sz="4400" dirty="0"/>
          </a:p>
        </p:txBody>
      </p:sp>
      <p:pic>
        <p:nvPicPr>
          <p:cNvPr id="3" name="Image 0" descr="preencoded.png">    </p:cNvPr>
          <p:cNvPicPr>
            <a:picLocks noChangeAspect="1"/>
          </p:cNvPicPr>
          <p:nvPr/>
        </p:nvPicPr>
        <p:blipFill>
          <a:blip r:embed="rId1"/>
          <a:stretch>
            <a:fillRect/>
          </a:stretch>
        </p:blipFill>
        <p:spPr>
          <a:xfrm>
            <a:off x="3007638" y="2036088"/>
            <a:ext cx="2137529" cy="1740218"/>
          </a:xfrm>
          <a:prstGeom prst="rect">
            <a:avLst/>
          </a:prstGeom>
        </p:spPr>
      </p:pic>
      <p:sp>
        <p:nvSpPr>
          <p:cNvPr id="4" name="Text 1"/>
          <p:cNvSpPr/>
          <p:nvPr/>
        </p:nvSpPr>
        <p:spPr>
          <a:xfrm>
            <a:off x="3907988" y="2920841"/>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5" name="Text 2"/>
          <p:cNvSpPr/>
          <p:nvPr/>
        </p:nvSpPr>
        <p:spPr>
          <a:xfrm>
            <a:off x="5384482" y="24668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Data Acquisition</a:t>
            </a:r>
            <a:endParaRPr lang="en-US" sz="2200" dirty="0"/>
          </a:p>
        </p:txBody>
      </p:sp>
      <p:sp>
        <p:nvSpPr>
          <p:cNvPr id="6" name="Text 3"/>
          <p:cNvSpPr/>
          <p:nvPr/>
        </p:nvSpPr>
        <p:spPr>
          <a:xfrm>
            <a:off x="5384482" y="2962394"/>
            <a:ext cx="6996946"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Continuous collection of sensor data from the air compression system.</a:t>
            </a:r>
            <a:endParaRPr lang="en-US" sz="1850" dirty="0"/>
          </a:p>
        </p:txBody>
      </p:sp>
      <p:sp>
        <p:nvSpPr>
          <p:cNvPr id="7" name="Shape 4"/>
          <p:cNvSpPr/>
          <p:nvPr/>
        </p:nvSpPr>
        <p:spPr>
          <a:xfrm>
            <a:off x="5204936" y="3790950"/>
            <a:ext cx="8527971" cy="15240"/>
          </a:xfrm>
          <a:prstGeom prst="roundRect">
            <a:avLst>
              <a:gd name="adj" fmla="val 235611"/>
            </a:avLst>
          </a:prstGeom>
          <a:solidFill>
            <a:srgbClr val="5D606B"/>
          </a:solidFill>
          <a:ln/>
        </p:spPr>
      </p:sp>
      <p:pic>
        <p:nvPicPr>
          <p:cNvPr id="8" name="Image 1" descr="preencoded.png">    </p:cNvPr>
          <p:cNvPicPr>
            <a:picLocks noChangeAspect="1"/>
          </p:cNvPicPr>
          <p:nvPr/>
        </p:nvPicPr>
        <p:blipFill>
          <a:blip r:embed="rId2"/>
          <a:stretch>
            <a:fillRect/>
          </a:stretch>
        </p:blipFill>
        <p:spPr>
          <a:xfrm>
            <a:off x="1938814" y="3836075"/>
            <a:ext cx="4275058" cy="1740218"/>
          </a:xfrm>
          <a:prstGeom prst="rect">
            <a:avLst/>
          </a:prstGeom>
        </p:spPr>
      </p:pic>
      <p:sp>
        <p:nvSpPr>
          <p:cNvPr id="9" name="Text 5"/>
          <p:cNvSpPr/>
          <p:nvPr/>
        </p:nvSpPr>
        <p:spPr>
          <a:xfrm>
            <a:off x="3907988" y="4495800"/>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6"/>
          <p:cNvSpPr/>
          <p:nvPr/>
        </p:nvSpPr>
        <p:spPr>
          <a:xfrm>
            <a:off x="6453187" y="407539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Model Training</a:t>
            </a:r>
            <a:endParaRPr lang="en-US" sz="2200" dirty="0"/>
          </a:p>
        </p:txBody>
      </p:sp>
      <p:sp>
        <p:nvSpPr>
          <p:cNvPr id="11" name="Text 7"/>
          <p:cNvSpPr/>
          <p:nvPr/>
        </p:nvSpPr>
        <p:spPr>
          <a:xfrm>
            <a:off x="6453187" y="4570928"/>
            <a:ext cx="7100173"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Training the predictive model on historical data to learn patterns and predict failures.</a:t>
            </a:r>
            <a:endParaRPr lang="en-US" sz="1850" dirty="0"/>
          </a:p>
        </p:txBody>
      </p:sp>
      <p:sp>
        <p:nvSpPr>
          <p:cNvPr id="12" name="Shape 8"/>
          <p:cNvSpPr/>
          <p:nvPr/>
        </p:nvSpPr>
        <p:spPr>
          <a:xfrm>
            <a:off x="6273641" y="5590937"/>
            <a:ext cx="7459266" cy="15240"/>
          </a:xfrm>
          <a:prstGeom prst="roundRect">
            <a:avLst>
              <a:gd name="adj" fmla="val 235611"/>
            </a:avLst>
          </a:prstGeom>
          <a:solidFill>
            <a:srgbClr val="5D606B"/>
          </a:solidFill>
          <a:ln/>
        </p:spPr>
      </p:sp>
      <p:pic>
        <p:nvPicPr>
          <p:cNvPr id="13" name="Image 2" descr="preencoded.png">    </p:cNvPr>
          <p:cNvPicPr>
            <a:picLocks noChangeAspect="1"/>
          </p:cNvPicPr>
          <p:nvPr/>
        </p:nvPicPr>
        <p:blipFill>
          <a:blip r:embed="rId3"/>
          <a:stretch>
            <a:fillRect/>
          </a:stretch>
        </p:blipFill>
        <p:spPr>
          <a:xfrm>
            <a:off x="870109" y="5636062"/>
            <a:ext cx="6412587" cy="1740218"/>
          </a:xfrm>
          <a:prstGeom prst="rect">
            <a:avLst/>
          </a:prstGeom>
        </p:spPr>
      </p:pic>
      <p:sp>
        <p:nvSpPr>
          <p:cNvPr id="14" name="Text 9"/>
          <p:cNvSpPr/>
          <p:nvPr/>
        </p:nvSpPr>
        <p:spPr>
          <a:xfrm>
            <a:off x="3908107" y="6295787"/>
            <a:ext cx="336590" cy="420767"/>
          </a:xfrm>
          <a:prstGeom prst="rect">
            <a:avLst/>
          </a:prstGeom>
          <a:noFill/>
          <a:ln/>
        </p:spPr>
        <p:txBody>
          <a:bodyPr wrap="none" lIns="0" tIns="0" rIns="0" bIns="0" rtlCol="0" anchor="t"/>
          <a:lstStyle/>
          <a:p>
            <a:pPr algn="ctr" indent="0" marL="0">
              <a:lnSpc>
                <a:spcPts val="420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5" name="Text 10"/>
          <p:cNvSpPr/>
          <p:nvPr/>
        </p:nvSpPr>
        <p:spPr>
          <a:xfrm>
            <a:off x="7522012" y="5875377"/>
            <a:ext cx="3708321"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Deployment and Monitoring</a:t>
            </a:r>
            <a:endParaRPr lang="en-US" sz="2200" dirty="0"/>
          </a:p>
        </p:txBody>
      </p:sp>
      <p:sp>
        <p:nvSpPr>
          <p:cNvPr id="16" name="Text 11"/>
          <p:cNvSpPr/>
          <p:nvPr/>
        </p:nvSpPr>
        <p:spPr>
          <a:xfrm>
            <a:off x="7522012" y="6370915"/>
            <a:ext cx="6031349"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Deploying the model in real-time to monitor system health and provide alerts.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504849"/>
            <a:ext cx="11515606"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Conclusion: Towards a More Reliable Future</a:t>
            </a:r>
            <a:endParaRPr lang="en-US" sz="4400" dirty="0"/>
          </a:p>
        </p:txBody>
      </p:sp>
      <p:sp>
        <p:nvSpPr>
          <p:cNvPr id="4" name="Text 1"/>
          <p:cNvSpPr/>
          <p:nvPr/>
        </p:nvSpPr>
        <p:spPr>
          <a:xfrm>
            <a:off x="837724" y="5567839"/>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Predictive maintenance for industrial air compression systems holds the potential to significantly improve operational efficiency, reduce costs, and minimize downtime. By leveraging sensor data and advanced analytics, we can transition from reactive to proactive maintenance, ensuring a more reliable and sustainable future for industrial operations.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77239"/>
            <a:ext cx="10576322"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The Challenge of Unexpected Downtime</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Unforeseen Failures</a:t>
            </a:r>
            <a:endParaRPr lang="en-US" sz="2200" dirty="0"/>
          </a:p>
        </p:txBody>
      </p:sp>
      <p:sp>
        <p:nvSpPr>
          <p:cNvPr id="4" name="Text 2"/>
          <p:cNvSpPr/>
          <p:nvPr/>
        </p:nvSpPr>
        <p:spPr>
          <a:xfrm>
            <a:off x="837724" y="4570809"/>
            <a:ext cx="6185535"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Industrial equipment failures can cause significant disruptions, impacting production, safety, and revenue.</a:t>
            </a:r>
            <a:endParaRPr lang="en-US" sz="1850" dirty="0"/>
          </a:p>
        </p:txBody>
      </p:sp>
      <p:sp>
        <p:nvSpPr>
          <p:cNvPr id="5" name="Text 3"/>
          <p:cNvSpPr/>
          <p:nvPr/>
        </p:nvSpPr>
        <p:spPr>
          <a:xfrm>
            <a:off x="7614761"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Costly Repairs</a:t>
            </a:r>
            <a:endParaRPr lang="en-US" sz="2200" dirty="0"/>
          </a:p>
        </p:txBody>
      </p:sp>
      <p:sp>
        <p:nvSpPr>
          <p:cNvPr id="6" name="Text 4"/>
          <p:cNvSpPr/>
          <p:nvPr/>
        </p:nvSpPr>
        <p:spPr>
          <a:xfrm>
            <a:off x="7614761" y="4570809"/>
            <a:ext cx="6185535"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Emergency repairs are often expensive and time-consuming, leading to increased maintenance costs.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8101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Predictive Maintenance: A Proactive Approach</a:t>
            </a:r>
            <a:endParaRPr lang="en-US" sz="4400" dirty="0"/>
          </a:p>
        </p:txBody>
      </p:sp>
      <p:sp>
        <p:nvSpPr>
          <p:cNvPr id="4" name="Shape 1"/>
          <p:cNvSpPr/>
          <p:nvPr/>
        </p:nvSpPr>
        <p:spPr>
          <a:xfrm>
            <a:off x="6324124" y="3517225"/>
            <a:ext cx="538520" cy="538520"/>
          </a:xfrm>
          <a:prstGeom prst="roundRect">
            <a:avLst>
              <a:gd name="adj" fmla="val 6668"/>
            </a:avLst>
          </a:prstGeom>
          <a:solidFill>
            <a:srgbClr val="444752"/>
          </a:solidFill>
          <a:ln/>
        </p:spPr>
      </p:sp>
      <p:sp>
        <p:nvSpPr>
          <p:cNvPr id="5" name="Text 2"/>
          <p:cNvSpPr/>
          <p:nvPr/>
        </p:nvSpPr>
        <p:spPr>
          <a:xfrm>
            <a:off x="6424374" y="3575209"/>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7101959" y="3517225"/>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Predictive maintenance models analyze sensor data to identify patterns that indicate potential equipment failure.</a:t>
            </a:r>
            <a:endParaRPr lang="en-US" sz="1850" dirty="0"/>
          </a:p>
        </p:txBody>
      </p:sp>
      <p:sp>
        <p:nvSpPr>
          <p:cNvPr id="7" name="Shape 4"/>
          <p:cNvSpPr/>
          <p:nvPr/>
        </p:nvSpPr>
        <p:spPr>
          <a:xfrm>
            <a:off x="10178058" y="3517225"/>
            <a:ext cx="538520" cy="538520"/>
          </a:xfrm>
          <a:prstGeom prst="roundRect">
            <a:avLst>
              <a:gd name="adj" fmla="val 6668"/>
            </a:avLst>
          </a:prstGeom>
          <a:solidFill>
            <a:srgbClr val="444752"/>
          </a:solidFill>
          <a:ln/>
        </p:spPr>
      </p:sp>
      <p:sp>
        <p:nvSpPr>
          <p:cNvPr id="8" name="Text 5"/>
          <p:cNvSpPr/>
          <p:nvPr/>
        </p:nvSpPr>
        <p:spPr>
          <a:xfrm>
            <a:off x="10278308" y="3575209"/>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9" name="Text 6"/>
          <p:cNvSpPr/>
          <p:nvPr/>
        </p:nvSpPr>
        <p:spPr>
          <a:xfrm>
            <a:off x="10955893" y="3517225"/>
            <a:ext cx="2836783" cy="1915120"/>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Early detection allows for timely maintenance before breakdowns occur, minimizing downtime and costs.</a:t>
            </a:r>
            <a:endParaRPr lang="en-US" sz="1850" dirty="0"/>
          </a:p>
        </p:txBody>
      </p:sp>
      <p:sp>
        <p:nvSpPr>
          <p:cNvPr id="10" name="Shape 7"/>
          <p:cNvSpPr/>
          <p:nvPr/>
        </p:nvSpPr>
        <p:spPr>
          <a:xfrm>
            <a:off x="6324124" y="5940862"/>
            <a:ext cx="538520" cy="538520"/>
          </a:xfrm>
          <a:prstGeom prst="roundRect">
            <a:avLst>
              <a:gd name="adj" fmla="val 6668"/>
            </a:avLst>
          </a:prstGeom>
          <a:solidFill>
            <a:srgbClr val="444752"/>
          </a:solidFill>
          <a:ln/>
        </p:spPr>
      </p:sp>
      <p:sp>
        <p:nvSpPr>
          <p:cNvPr id="11" name="Text 8"/>
          <p:cNvSpPr/>
          <p:nvPr/>
        </p:nvSpPr>
        <p:spPr>
          <a:xfrm>
            <a:off x="6424374" y="5998845"/>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2" name="Text 9"/>
          <p:cNvSpPr/>
          <p:nvPr/>
        </p:nvSpPr>
        <p:spPr>
          <a:xfrm>
            <a:off x="7101959" y="5940862"/>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model analyzes historical sensor readings to learn the system's normal operating behavior.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Dataset Overview</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dataset comprises a variety of sensor readings from an industrial air compression system, capturing pressure, temperature, electrical signals, and flow measurements to enable predictive maintenance and anomaly detection.</a:t>
            </a:r>
            <a:endParaRPr lang="en-US" sz="900" dirty="0"/>
          </a:p>
        </p:txBody>
      </p:sp>
      <p:sp>
        <p:nvSpPr>
          <p:cNvPr id="4" name="Text 2"/>
          <p:cNvSpPr/>
          <p:nvPr/>
        </p:nvSpPr>
        <p:spPr>
          <a:xfrm>
            <a:off x="418862" y="1291233"/>
            <a:ext cx="1663898"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Sensors and Descriptions</a:t>
            </a:r>
            <a:endParaRPr lang="en-US" sz="1100" dirty="0"/>
          </a:p>
        </p:txBody>
      </p:sp>
      <p:sp>
        <p:nvSpPr>
          <p:cNvPr id="5" name="Shape 3"/>
          <p:cNvSpPr/>
          <p:nvPr/>
        </p:nvSpPr>
        <p:spPr>
          <a:xfrm>
            <a:off x="418862" y="1646634"/>
            <a:ext cx="13792676" cy="6768465"/>
          </a:xfrm>
          <a:prstGeom prst="roundRect">
            <a:avLst>
              <a:gd name="adj" fmla="val 265"/>
            </a:avLst>
          </a:prstGeom>
          <a:noFill/>
          <a:ln w="7620">
            <a:solidFill>
              <a:srgbClr val="FFFFFF">
                <a:alpha val="24000"/>
              </a:srgbClr>
            </a:solidFill>
            <a:prstDash val="solid"/>
          </a:ln>
        </p:spPr>
      </p:sp>
      <p:sp>
        <p:nvSpPr>
          <p:cNvPr id="6" name="Shape 4"/>
          <p:cNvSpPr/>
          <p:nvPr/>
        </p:nvSpPr>
        <p:spPr>
          <a:xfrm>
            <a:off x="426482" y="1654254"/>
            <a:ext cx="13777436" cy="350282"/>
          </a:xfrm>
          <a:prstGeom prst="rect">
            <a:avLst/>
          </a:prstGeom>
          <a:solidFill>
            <a:srgbClr val="FFFFFF">
              <a:alpha val="4000"/>
            </a:srgbClr>
          </a:solidFill>
          <a:ln/>
        </p:spPr>
      </p:sp>
      <p:sp>
        <p:nvSpPr>
          <p:cNvPr id="7" name="Text 5"/>
          <p:cNvSpPr/>
          <p:nvPr/>
        </p:nvSpPr>
        <p:spPr>
          <a:xfrm>
            <a:off x="546140" y="1733669"/>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Sensor</a:t>
            </a:r>
            <a:endParaRPr lang="en-US" sz="900" dirty="0"/>
          </a:p>
        </p:txBody>
      </p:sp>
      <p:sp>
        <p:nvSpPr>
          <p:cNvPr id="8" name="Text 6"/>
          <p:cNvSpPr/>
          <p:nvPr/>
        </p:nvSpPr>
        <p:spPr>
          <a:xfrm>
            <a:off x="7438668" y="1733669"/>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Description</a:t>
            </a:r>
            <a:endParaRPr lang="en-US" sz="900" dirty="0"/>
          </a:p>
        </p:txBody>
      </p:sp>
      <p:sp>
        <p:nvSpPr>
          <p:cNvPr id="9" name="Shape 7"/>
          <p:cNvSpPr/>
          <p:nvPr/>
        </p:nvSpPr>
        <p:spPr>
          <a:xfrm>
            <a:off x="426482" y="2004536"/>
            <a:ext cx="13777436" cy="350282"/>
          </a:xfrm>
          <a:prstGeom prst="rect">
            <a:avLst/>
          </a:prstGeom>
          <a:solidFill>
            <a:srgbClr val="000000">
              <a:alpha val="4000"/>
            </a:srgbClr>
          </a:solidFill>
          <a:ln/>
        </p:spPr>
      </p:sp>
      <p:sp>
        <p:nvSpPr>
          <p:cNvPr id="10" name="Text 8"/>
          <p:cNvSpPr/>
          <p:nvPr/>
        </p:nvSpPr>
        <p:spPr>
          <a:xfrm>
            <a:off x="546140" y="2083951"/>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TP2 (bar)</a:t>
            </a:r>
            <a:endParaRPr lang="en-US" sz="900" dirty="0"/>
          </a:p>
        </p:txBody>
      </p:sp>
      <p:sp>
        <p:nvSpPr>
          <p:cNvPr id="11" name="Text 9"/>
          <p:cNvSpPr/>
          <p:nvPr/>
        </p:nvSpPr>
        <p:spPr>
          <a:xfrm>
            <a:off x="7438668" y="2083951"/>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pressure on the compressor.</a:t>
            </a:r>
            <a:endParaRPr lang="en-US" sz="900" dirty="0"/>
          </a:p>
        </p:txBody>
      </p:sp>
      <p:sp>
        <p:nvSpPr>
          <p:cNvPr id="12" name="Shape 10"/>
          <p:cNvSpPr/>
          <p:nvPr/>
        </p:nvSpPr>
        <p:spPr>
          <a:xfrm>
            <a:off x="426482" y="2354818"/>
            <a:ext cx="13777436" cy="350282"/>
          </a:xfrm>
          <a:prstGeom prst="rect">
            <a:avLst/>
          </a:prstGeom>
          <a:solidFill>
            <a:srgbClr val="FFFFFF">
              <a:alpha val="4000"/>
            </a:srgbClr>
          </a:solidFill>
          <a:ln/>
        </p:spPr>
      </p:sp>
      <p:sp>
        <p:nvSpPr>
          <p:cNvPr id="13" name="Text 11"/>
          <p:cNvSpPr/>
          <p:nvPr/>
        </p:nvSpPr>
        <p:spPr>
          <a:xfrm>
            <a:off x="546140" y="2434233"/>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TP3 (bar)</a:t>
            </a:r>
            <a:endParaRPr lang="en-US" sz="900" dirty="0"/>
          </a:p>
        </p:txBody>
      </p:sp>
      <p:sp>
        <p:nvSpPr>
          <p:cNvPr id="14" name="Text 12"/>
          <p:cNvSpPr/>
          <p:nvPr/>
        </p:nvSpPr>
        <p:spPr>
          <a:xfrm>
            <a:off x="7438668" y="2434233"/>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pressure generated at the pneumatic panel.</a:t>
            </a:r>
            <a:endParaRPr lang="en-US" sz="900" dirty="0"/>
          </a:p>
        </p:txBody>
      </p:sp>
      <p:sp>
        <p:nvSpPr>
          <p:cNvPr id="15" name="Shape 13"/>
          <p:cNvSpPr/>
          <p:nvPr/>
        </p:nvSpPr>
        <p:spPr>
          <a:xfrm>
            <a:off x="426482" y="2705100"/>
            <a:ext cx="13777436" cy="350282"/>
          </a:xfrm>
          <a:prstGeom prst="rect">
            <a:avLst/>
          </a:prstGeom>
          <a:solidFill>
            <a:srgbClr val="000000">
              <a:alpha val="4000"/>
            </a:srgbClr>
          </a:solidFill>
          <a:ln/>
        </p:spPr>
      </p:sp>
      <p:sp>
        <p:nvSpPr>
          <p:cNvPr id="16" name="Text 14"/>
          <p:cNvSpPr/>
          <p:nvPr/>
        </p:nvSpPr>
        <p:spPr>
          <a:xfrm>
            <a:off x="546140" y="2784515"/>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H1 (bar)</a:t>
            </a:r>
            <a:endParaRPr lang="en-US" sz="900" dirty="0"/>
          </a:p>
        </p:txBody>
      </p:sp>
      <p:sp>
        <p:nvSpPr>
          <p:cNvPr id="17" name="Text 15"/>
          <p:cNvSpPr/>
          <p:nvPr/>
        </p:nvSpPr>
        <p:spPr>
          <a:xfrm>
            <a:off x="7438668" y="2784515"/>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pressure generated due to pressure drop when the discharge of the cyclonic separator filter occurs.</a:t>
            </a:r>
            <a:endParaRPr lang="en-US" sz="900" dirty="0"/>
          </a:p>
        </p:txBody>
      </p:sp>
      <p:sp>
        <p:nvSpPr>
          <p:cNvPr id="18" name="Shape 16"/>
          <p:cNvSpPr/>
          <p:nvPr/>
        </p:nvSpPr>
        <p:spPr>
          <a:xfrm>
            <a:off x="426482" y="3055382"/>
            <a:ext cx="13777436" cy="541734"/>
          </a:xfrm>
          <a:prstGeom prst="rect">
            <a:avLst/>
          </a:prstGeom>
          <a:solidFill>
            <a:srgbClr val="FFFFFF">
              <a:alpha val="4000"/>
            </a:srgbClr>
          </a:solidFill>
          <a:ln/>
        </p:spPr>
      </p:sp>
      <p:sp>
        <p:nvSpPr>
          <p:cNvPr id="19" name="Text 17"/>
          <p:cNvSpPr/>
          <p:nvPr/>
        </p:nvSpPr>
        <p:spPr>
          <a:xfrm>
            <a:off x="546140" y="3134797"/>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DV pressure (bar)</a:t>
            </a:r>
            <a:endParaRPr lang="en-US" sz="900" dirty="0"/>
          </a:p>
        </p:txBody>
      </p:sp>
      <p:sp>
        <p:nvSpPr>
          <p:cNvPr id="20" name="Text 18"/>
          <p:cNvSpPr/>
          <p:nvPr/>
        </p:nvSpPr>
        <p:spPr>
          <a:xfrm>
            <a:off x="7438668" y="3134797"/>
            <a:ext cx="6645593" cy="382905"/>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pressure drop generated when the towers discharge air dryers; a zero reading indicates that the compressor is operating under load.</a:t>
            </a:r>
            <a:endParaRPr lang="en-US" sz="900" dirty="0"/>
          </a:p>
        </p:txBody>
      </p:sp>
      <p:sp>
        <p:nvSpPr>
          <p:cNvPr id="21" name="Shape 19"/>
          <p:cNvSpPr/>
          <p:nvPr/>
        </p:nvSpPr>
        <p:spPr>
          <a:xfrm>
            <a:off x="426482" y="3597116"/>
            <a:ext cx="13777436" cy="350282"/>
          </a:xfrm>
          <a:prstGeom prst="rect">
            <a:avLst/>
          </a:prstGeom>
          <a:solidFill>
            <a:srgbClr val="000000">
              <a:alpha val="4000"/>
            </a:srgbClr>
          </a:solidFill>
          <a:ln/>
        </p:spPr>
      </p:sp>
      <p:sp>
        <p:nvSpPr>
          <p:cNvPr id="22" name="Text 20"/>
          <p:cNvSpPr/>
          <p:nvPr/>
        </p:nvSpPr>
        <p:spPr>
          <a:xfrm>
            <a:off x="546140" y="3676531"/>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Reservoirs (bar)</a:t>
            </a:r>
            <a:endParaRPr lang="en-US" sz="900" dirty="0"/>
          </a:p>
        </p:txBody>
      </p:sp>
      <p:sp>
        <p:nvSpPr>
          <p:cNvPr id="23" name="Text 21"/>
          <p:cNvSpPr/>
          <p:nvPr/>
        </p:nvSpPr>
        <p:spPr>
          <a:xfrm>
            <a:off x="7438668" y="3676531"/>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downstream pressure of the reservoirs, which should be close to the pneumatic panel pressure (TP3).</a:t>
            </a:r>
            <a:endParaRPr lang="en-US" sz="900" dirty="0"/>
          </a:p>
        </p:txBody>
      </p:sp>
      <p:sp>
        <p:nvSpPr>
          <p:cNvPr id="24" name="Shape 22"/>
          <p:cNvSpPr/>
          <p:nvPr/>
        </p:nvSpPr>
        <p:spPr>
          <a:xfrm>
            <a:off x="426482" y="3947398"/>
            <a:ext cx="13777436" cy="541734"/>
          </a:xfrm>
          <a:prstGeom prst="rect">
            <a:avLst/>
          </a:prstGeom>
          <a:solidFill>
            <a:srgbClr val="FFFFFF">
              <a:alpha val="4000"/>
            </a:srgbClr>
          </a:solidFill>
          <a:ln/>
        </p:spPr>
      </p:sp>
      <p:sp>
        <p:nvSpPr>
          <p:cNvPr id="25" name="Text 23"/>
          <p:cNvSpPr/>
          <p:nvPr/>
        </p:nvSpPr>
        <p:spPr>
          <a:xfrm>
            <a:off x="546140" y="4026813"/>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Motor Current (A)</a:t>
            </a:r>
            <a:endParaRPr lang="en-US" sz="900" dirty="0"/>
          </a:p>
        </p:txBody>
      </p:sp>
      <p:sp>
        <p:nvSpPr>
          <p:cNvPr id="26" name="Text 24"/>
          <p:cNvSpPr/>
          <p:nvPr/>
        </p:nvSpPr>
        <p:spPr>
          <a:xfrm>
            <a:off x="7438668" y="4026813"/>
            <a:ext cx="6645593" cy="382905"/>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current of one phase of the three-phase motor; it presents values close to 0A - when it turns off, 4A - when working offloaded, 7A - when working under load, and 9A - when it starts working.</a:t>
            </a:r>
            <a:endParaRPr lang="en-US" sz="900" dirty="0"/>
          </a:p>
        </p:txBody>
      </p:sp>
      <p:sp>
        <p:nvSpPr>
          <p:cNvPr id="27" name="Shape 25"/>
          <p:cNvSpPr/>
          <p:nvPr/>
        </p:nvSpPr>
        <p:spPr>
          <a:xfrm>
            <a:off x="426482" y="4489133"/>
            <a:ext cx="13777436" cy="350282"/>
          </a:xfrm>
          <a:prstGeom prst="rect">
            <a:avLst/>
          </a:prstGeom>
          <a:solidFill>
            <a:srgbClr val="000000">
              <a:alpha val="4000"/>
            </a:srgbClr>
          </a:solidFill>
          <a:ln/>
        </p:spPr>
      </p:sp>
      <p:sp>
        <p:nvSpPr>
          <p:cNvPr id="28" name="Text 26"/>
          <p:cNvSpPr/>
          <p:nvPr/>
        </p:nvSpPr>
        <p:spPr>
          <a:xfrm>
            <a:off x="546140" y="4568547"/>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Oil Temperature (ºC)</a:t>
            </a:r>
            <a:endParaRPr lang="en-US" sz="900" dirty="0"/>
          </a:p>
        </p:txBody>
      </p:sp>
      <p:sp>
        <p:nvSpPr>
          <p:cNvPr id="29" name="Text 27"/>
          <p:cNvSpPr/>
          <p:nvPr/>
        </p:nvSpPr>
        <p:spPr>
          <a:xfrm>
            <a:off x="7438668" y="4568547"/>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measure of the oil temperature on the compressor.</a:t>
            </a:r>
            <a:endParaRPr lang="en-US" sz="900" dirty="0"/>
          </a:p>
        </p:txBody>
      </p:sp>
      <p:sp>
        <p:nvSpPr>
          <p:cNvPr id="30" name="Shape 28"/>
          <p:cNvSpPr/>
          <p:nvPr/>
        </p:nvSpPr>
        <p:spPr>
          <a:xfrm>
            <a:off x="426482" y="4839414"/>
            <a:ext cx="13777436" cy="541734"/>
          </a:xfrm>
          <a:prstGeom prst="rect">
            <a:avLst/>
          </a:prstGeom>
          <a:solidFill>
            <a:srgbClr val="FFFFFF">
              <a:alpha val="4000"/>
            </a:srgbClr>
          </a:solidFill>
          <a:ln/>
        </p:spPr>
      </p:sp>
      <p:sp>
        <p:nvSpPr>
          <p:cNvPr id="31" name="Text 29"/>
          <p:cNvSpPr/>
          <p:nvPr/>
        </p:nvSpPr>
        <p:spPr>
          <a:xfrm>
            <a:off x="546140" y="4918829"/>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COMP</a:t>
            </a:r>
            <a:endParaRPr lang="en-US" sz="900" dirty="0"/>
          </a:p>
        </p:txBody>
      </p:sp>
      <p:sp>
        <p:nvSpPr>
          <p:cNvPr id="32" name="Text 30"/>
          <p:cNvSpPr/>
          <p:nvPr/>
        </p:nvSpPr>
        <p:spPr>
          <a:xfrm>
            <a:off x="7438668" y="4918829"/>
            <a:ext cx="6645593" cy="382905"/>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of the air intake valve on the compressor; it is active when there is no air intake, indicating that the compressor is either turned off or operating in an offloaded state.</a:t>
            </a:r>
            <a:endParaRPr lang="en-US" sz="900" dirty="0"/>
          </a:p>
        </p:txBody>
      </p:sp>
      <p:sp>
        <p:nvSpPr>
          <p:cNvPr id="33" name="Shape 31"/>
          <p:cNvSpPr/>
          <p:nvPr/>
        </p:nvSpPr>
        <p:spPr>
          <a:xfrm>
            <a:off x="426482" y="5381149"/>
            <a:ext cx="13777436" cy="541734"/>
          </a:xfrm>
          <a:prstGeom prst="rect">
            <a:avLst/>
          </a:prstGeom>
          <a:solidFill>
            <a:srgbClr val="000000">
              <a:alpha val="4000"/>
            </a:srgbClr>
          </a:solidFill>
          <a:ln/>
        </p:spPr>
      </p:sp>
      <p:sp>
        <p:nvSpPr>
          <p:cNvPr id="34" name="Text 32"/>
          <p:cNvSpPr/>
          <p:nvPr/>
        </p:nvSpPr>
        <p:spPr>
          <a:xfrm>
            <a:off x="546140" y="5460563"/>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DV electric</a:t>
            </a:r>
            <a:endParaRPr lang="en-US" sz="900" dirty="0"/>
          </a:p>
        </p:txBody>
      </p:sp>
      <p:sp>
        <p:nvSpPr>
          <p:cNvPr id="35" name="Text 33"/>
          <p:cNvSpPr/>
          <p:nvPr/>
        </p:nvSpPr>
        <p:spPr>
          <a:xfrm>
            <a:off x="7438668" y="5460563"/>
            <a:ext cx="6645593" cy="382905"/>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that controls the compressor outlet valve; it is active when the compressor is functioning under load and inactive when the compressor is either off or operating in an offloaded state.</a:t>
            </a:r>
            <a:endParaRPr lang="en-US" sz="900" dirty="0"/>
          </a:p>
        </p:txBody>
      </p:sp>
      <p:sp>
        <p:nvSpPr>
          <p:cNvPr id="36" name="Shape 34"/>
          <p:cNvSpPr/>
          <p:nvPr/>
        </p:nvSpPr>
        <p:spPr>
          <a:xfrm>
            <a:off x="426482" y="5922883"/>
            <a:ext cx="13777436" cy="541734"/>
          </a:xfrm>
          <a:prstGeom prst="rect">
            <a:avLst/>
          </a:prstGeom>
          <a:solidFill>
            <a:srgbClr val="FFFFFF">
              <a:alpha val="4000"/>
            </a:srgbClr>
          </a:solidFill>
          <a:ln/>
        </p:spPr>
      </p:sp>
      <p:sp>
        <p:nvSpPr>
          <p:cNvPr id="37" name="Text 35"/>
          <p:cNvSpPr/>
          <p:nvPr/>
        </p:nvSpPr>
        <p:spPr>
          <a:xfrm>
            <a:off x="546140" y="6002298"/>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TOWERS</a:t>
            </a:r>
            <a:endParaRPr lang="en-US" sz="900" dirty="0"/>
          </a:p>
        </p:txBody>
      </p:sp>
      <p:sp>
        <p:nvSpPr>
          <p:cNvPr id="38" name="Text 36"/>
          <p:cNvSpPr/>
          <p:nvPr/>
        </p:nvSpPr>
        <p:spPr>
          <a:xfrm>
            <a:off x="7438668" y="6002298"/>
            <a:ext cx="6645593" cy="382905"/>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that defines the tower responsible for drying the air and the tower responsible for draining the humidity removed from the air; when not active, it indicates that tower one is functioning; when active, it indicates that tower two is in operation.</a:t>
            </a:r>
            <a:endParaRPr lang="en-US" sz="900" dirty="0"/>
          </a:p>
        </p:txBody>
      </p:sp>
      <p:sp>
        <p:nvSpPr>
          <p:cNvPr id="39" name="Shape 37"/>
          <p:cNvSpPr/>
          <p:nvPr/>
        </p:nvSpPr>
        <p:spPr>
          <a:xfrm>
            <a:off x="426482" y="6464618"/>
            <a:ext cx="13777436" cy="541734"/>
          </a:xfrm>
          <a:prstGeom prst="rect">
            <a:avLst/>
          </a:prstGeom>
          <a:solidFill>
            <a:srgbClr val="000000">
              <a:alpha val="4000"/>
            </a:srgbClr>
          </a:solidFill>
          <a:ln/>
        </p:spPr>
      </p:sp>
      <p:sp>
        <p:nvSpPr>
          <p:cNvPr id="40" name="Text 38"/>
          <p:cNvSpPr/>
          <p:nvPr/>
        </p:nvSpPr>
        <p:spPr>
          <a:xfrm>
            <a:off x="546140" y="6544032"/>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MPG</a:t>
            </a:r>
            <a:endParaRPr lang="en-US" sz="900" dirty="0"/>
          </a:p>
        </p:txBody>
      </p:sp>
      <p:sp>
        <p:nvSpPr>
          <p:cNvPr id="41" name="Text 39"/>
          <p:cNvSpPr/>
          <p:nvPr/>
        </p:nvSpPr>
        <p:spPr>
          <a:xfrm>
            <a:off x="7438668" y="6544032"/>
            <a:ext cx="6645593" cy="382905"/>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responsible for starting the compressor under load by activating the intake valve when the pressure in the air production unit (APU) falls below 8.2 bar; it activates the COMP sensor, which assumes the same behaviour as the MPG sensor.</a:t>
            </a:r>
            <a:endParaRPr lang="en-US" sz="900" dirty="0"/>
          </a:p>
        </p:txBody>
      </p:sp>
      <p:sp>
        <p:nvSpPr>
          <p:cNvPr id="42" name="Shape 40"/>
          <p:cNvSpPr/>
          <p:nvPr/>
        </p:nvSpPr>
        <p:spPr>
          <a:xfrm>
            <a:off x="426482" y="7006352"/>
            <a:ext cx="13777436" cy="350282"/>
          </a:xfrm>
          <a:prstGeom prst="rect">
            <a:avLst/>
          </a:prstGeom>
          <a:solidFill>
            <a:srgbClr val="FFFFFF">
              <a:alpha val="4000"/>
            </a:srgbClr>
          </a:solidFill>
          <a:ln/>
        </p:spPr>
      </p:sp>
      <p:sp>
        <p:nvSpPr>
          <p:cNvPr id="43" name="Text 41"/>
          <p:cNvSpPr/>
          <p:nvPr/>
        </p:nvSpPr>
        <p:spPr>
          <a:xfrm>
            <a:off x="546140" y="7085767"/>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LPS</a:t>
            </a:r>
            <a:endParaRPr lang="en-US" sz="900" dirty="0"/>
          </a:p>
        </p:txBody>
      </p:sp>
      <p:sp>
        <p:nvSpPr>
          <p:cNvPr id="44" name="Text 42"/>
          <p:cNvSpPr/>
          <p:nvPr/>
        </p:nvSpPr>
        <p:spPr>
          <a:xfrm>
            <a:off x="7438668" y="7085767"/>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that detects and activates when the pressure drops below 7 bars.</a:t>
            </a:r>
            <a:endParaRPr lang="en-US" sz="900" dirty="0"/>
          </a:p>
        </p:txBody>
      </p:sp>
      <p:sp>
        <p:nvSpPr>
          <p:cNvPr id="45" name="Shape 43"/>
          <p:cNvSpPr/>
          <p:nvPr/>
        </p:nvSpPr>
        <p:spPr>
          <a:xfrm>
            <a:off x="426482" y="7356634"/>
            <a:ext cx="13777436" cy="350282"/>
          </a:xfrm>
          <a:prstGeom prst="rect">
            <a:avLst/>
          </a:prstGeom>
          <a:solidFill>
            <a:srgbClr val="000000">
              <a:alpha val="4000"/>
            </a:srgbClr>
          </a:solidFill>
          <a:ln/>
        </p:spPr>
      </p:sp>
      <p:sp>
        <p:nvSpPr>
          <p:cNvPr id="46" name="Text 44"/>
          <p:cNvSpPr/>
          <p:nvPr/>
        </p:nvSpPr>
        <p:spPr>
          <a:xfrm>
            <a:off x="546140" y="7436048"/>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Pressure Switch</a:t>
            </a:r>
            <a:endParaRPr lang="en-US" sz="900" dirty="0"/>
          </a:p>
        </p:txBody>
      </p:sp>
      <p:sp>
        <p:nvSpPr>
          <p:cNvPr id="47" name="Text 45"/>
          <p:cNvSpPr/>
          <p:nvPr/>
        </p:nvSpPr>
        <p:spPr>
          <a:xfrm>
            <a:off x="7438668" y="7436048"/>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that detects the discharge in the air-drying towers.</a:t>
            </a:r>
            <a:endParaRPr lang="en-US" sz="900" dirty="0"/>
          </a:p>
        </p:txBody>
      </p:sp>
      <p:sp>
        <p:nvSpPr>
          <p:cNvPr id="48" name="Shape 46"/>
          <p:cNvSpPr/>
          <p:nvPr/>
        </p:nvSpPr>
        <p:spPr>
          <a:xfrm>
            <a:off x="426482" y="7706916"/>
            <a:ext cx="13777436" cy="350282"/>
          </a:xfrm>
          <a:prstGeom prst="rect">
            <a:avLst/>
          </a:prstGeom>
          <a:solidFill>
            <a:srgbClr val="FFFFFF">
              <a:alpha val="4000"/>
            </a:srgbClr>
          </a:solidFill>
          <a:ln/>
        </p:spPr>
      </p:sp>
      <p:sp>
        <p:nvSpPr>
          <p:cNvPr id="49" name="Text 47"/>
          <p:cNvSpPr/>
          <p:nvPr/>
        </p:nvSpPr>
        <p:spPr>
          <a:xfrm>
            <a:off x="546140" y="7786330"/>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Oil Level</a:t>
            </a:r>
            <a:endParaRPr lang="en-US" sz="900" dirty="0"/>
          </a:p>
        </p:txBody>
      </p:sp>
      <p:sp>
        <p:nvSpPr>
          <p:cNvPr id="50" name="Text 48"/>
          <p:cNvSpPr/>
          <p:nvPr/>
        </p:nvSpPr>
        <p:spPr>
          <a:xfrm>
            <a:off x="7438668" y="7786330"/>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that detects the oil level on the compressor; it is active when the oil is below the expected values.</a:t>
            </a:r>
            <a:endParaRPr lang="en-US" sz="900" dirty="0"/>
          </a:p>
        </p:txBody>
      </p:sp>
      <p:sp>
        <p:nvSpPr>
          <p:cNvPr id="51" name="Shape 49"/>
          <p:cNvSpPr/>
          <p:nvPr/>
        </p:nvSpPr>
        <p:spPr>
          <a:xfrm>
            <a:off x="426482" y="8057198"/>
            <a:ext cx="13777436" cy="350282"/>
          </a:xfrm>
          <a:prstGeom prst="rect">
            <a:avLst/>
          </a:prstGeom>
          <a:solidFill>
            <a:srgbClr val="000000">
              <a:alpha val="4000"/>
            </a:srgbClr>
          </a:solidFill>
          <a:ln/>
        </p:spPr>
      </p:sp>
      <p:sp>
        <p:nvSpPr>
          <p:cNvPr id="52" name="Text 50"/>
          <p:cNvSpPr/>
          <p:nvPr/>
        </p:nvSpPr>
        <p:spPr>
          <a:xfrm>
            <a:off x="546140" y="8136612"/>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Caudal Impulse</a:t>
            </a:r>
            <a:endParaRPr lang="en-US" sz="900" dirty="0"/>
          </a:p>
        </p:txBody>
      </p:sp>
      <p:sp>
        <p:nvSpPr>
          <p:cNvPr id="53" name="Text 51"/>
          <p:cNvSpPr/>
          <p:nvPr/>
        </p:nvSpPr>
        <p:spPr>
          <a:xfrm>
            <a:off x="7438668" y="8136612"/>
            <a:ext cx="6645593" cy="191453"/>
          </a:xfrm>
          <a:prstGeom prst="rect">
            <a:avLst/>
          </a:prstGeom>
          <a:noFill/>
          <a:ln/>
        </p:spPr>
        <p:txBody>
          <a:bodyPr wrap="non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electrical signal that counts the pulse outputs generated by the absolute amount of air flowing from the APU to the reservoirs.</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485787"/>
            <a:ext cx="7983498"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Model Training and Evaluation</a:t>
            </a:r>
            <a:endParaRPr lang="en-US" sz="4400" dirty="0"/>
          </a:p>
        </p:txBody>
      </p:sp>
      <p:sp>
        <p:nvSpPr>
          <p:cNvPr id="3" name="Text 1"/>
          <p:cNvSpPr/>
          <p:nvPr/>
        </p:nvSpPr>
        <p:spPr>
          <a:xfrm>
            <a:off x="837724" y="3788093"/>
            <a:ext cx="3867388"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Machine Learning Algorithms</a:t>
            </a:r>
            <a:endParaRPr lang="en-US" sz="2200"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Various machine learning algorithms, such as RandomForest classifier , Decision Tree classifier , Gradient Boost and XG Boost  models are used to build the predictive model.</a:t>
            </a:r>
            <a:endParaRPr lang="en-US" sz="185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Model Evaluation</a:t>
            </a:r>
            <a:endParaRPr lang="en-US" sz="2200" dirty="0"/>
          </a:p>
        </p:txBody>
      </p:sp>
      <p:sp>
        <p:nvSpPr>
          <p:cNvPr id="6" name="Text 4"/>
          <p:cNvSpPr/>
          <p:nvPr/>
        </p:nvSpPr>
        <p:spPr>
          <a:xfrm>
            <a:off x="7614761" y="437935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model's performance is evaluated using metrics like accuracy, precision, recall, and F1-score, ensuring its effectiveness in predicting failures.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737" y="841534"/>
            <a:ext cx="5040749" cy="630079"/>
          </a:xfrm>
          <a:prstGeom prst="rect">
            <a:avLst/>
          </a:prstGeom>
          <a:noFill/>
          <a:ln/>
        </p:spPr>
        <p:txBody>
          <a:bodyPr wrap="none" lIns="0" tIns="0" rIns="0" bIns="0" rtlCol="0" anchor="t"/>
          <a:lstStyle/>
          <a:p>
            <a:pPr indent="0" marL="0">
              <a:lnSpc>
                <a:spcPts val="4950"/>
              </a:lnSpc>
              <a:buNone/>
            </a:pPr>
            <a:r>
              <a:rPr lang="en-US" sz="3950" dirty="0">
                <a:solidFill>
                  <a:srgbClr val="F98AC7"/>
                </a:solidFill>
                <a:latin typeface="Lora" pitchFamily="34" charset="0"/>
                <a:ea typeface="Lora" pitchFamily="34" charset="-122"/>
                <a:cs typeface="Lora" pitchFamily="34" charset="-120"/>
              </a:rPr>
              <a:t>Performance Metrics</a:t>
            </a:r>
            <a:endParaRPr lang="en-US" sz="3950" dirty="0"/>
          </a:p>
        </p:txBody>
      </p:sp>
      <p:sp>
        <p:nvSpPr>
          <p:cNvPr id="3" name="Shape 1"/>
          <p:cNvSpPr/>
          <p:nvPr/>
        </p:nvSpPr>
        <p:spPr>
          <a:xfrm>
            <a:off x="749737" y="1899999"/>
            <a:ext cx="13130927" cy="5488067"/>
          </a:xfrm>
          <a:prstGeom prst="roundRect">
            <a:avLst>
              <a:gd name="adj" fmla="val 586"/>
            </a:avLst>
          </a:prstGeom>
          <a:noFill/>
          <a:ln w="7620">
            <a:solidFill>
              <a:srgbClr val="FFFFFF">
                <a:alpha val="24000"/>
              </a:srgbClr>
            </a:solidFill>
            <a:prstDash val="solid"/>
          </a:ln>
        </p:spPr>
      </p:sp>
      <p:sp>
        <p:nvSpPr>
          <p:cNvPr id="4" name="Shape 2"/>
          <p:cNvSpPr/>
          <p:nvPr/>
        </p:nvSpPr>
        <p:spPr>
          <a:xfrm>
            <a:off x="757357" y="1907619"/>
            <a:ext cx="13114258" cy="1300163"/>
          </a:xfrm>
          <a:prstGeom prst="rect">
            <a:avLst/>
          </a:prstGeom>
          <a:solidFill>
            <a:srgbClr val="FFFFFF">
              <a:alpha val="4000"/>
            </a:srgbClr>
          </a:solidFill>
          <a:ln/>
        </p:spPr>
      </p:sp>
      <p:sp>
        <p:nvSpPr>
          <p:cNvPr id="5" name="Text 3"/>
          <p:cNvSpPr/>
          <p:nvPr/>
        </p:nvSpPr>
        <p:spPr>
          <a:xfrm>
            <a:off x="973217" y="2043708"/>
            <a:ext cx="75985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Model</a:t>
            </a:r>
            <a:endParaRPr lang="en-US" sz="1650" dirty="0"/>
          </a:p>
        </p:txBody>
      </p:sp>
      <p:sp>
        <p:nvSpPr>
          <p:cNvPr id="6" name="Text 4"/>
          <p:cNvSpPr/>
          <p:nvPr/>
        </p:nvSpPr>
        <p:spPr>
          <a:xfrm>
            <a:off x="2169081" y="2043708"/>
            <a:ext cx="756047" cy="1027986"/>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Train Accuracy</a:t>
            </a:r>
            <a:endParaRPr lang="en-US" sz="1650" dirty="0"/>
          </a:p>
        </p:txBody>
      </p:sp>
      <p:sp>
        <p:nvSpPr>
          <p:cNvPr id="7" name="Text 5"/>
          <p:cNvSpPr/>
          <p:nvPr/>
        </p:nvSpPr>
        <p:spPr>
          <a:xfrm>
            <a:off x="3361134" y="2043708"/>
            <a:ext cx="756047" cy="1027986"/>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Test Accuracy</a:t>
            </a:r>
            <a:endParaRPr lang="en-US" sz="1650" dirty="0"/>
          </a:p>
        </p:txBody>
      </p:sp>
      <p:sp>
        <p:nvSpPr>
          <p:cNvPr id="8" name="Text 6"/>
          <p:cNvSpPr/>
          <p:nvPr/>
        </p:nvSpPr>
        <p:spPr>
          <a:xfrm>
            <a:off x="4553188" y="2043708"/>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Train F1</a:t>
            </a:r>
            <a:endParaRPr lang="en-US" sz="1650" dirty="0"/>
          </a:p>
        </p:txBody>
      </p:sp>
      <p:sp>
        <p:nvSpPr>
          <p:cNvPr id="9" name="Text 7"/>
          <p:cNvSpPr/>
          <p:nvPr/>
        </p:nvSpPr>
        <p:spPr>
          <a:xfrm>
            <a:off x="5745242" y="2043708"/>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Test F1</a:t>
            </a:r>
            <a:endParaRPr lang="en-US" sz="1650" dirty="0"/>
          </a:p>
        </p:txBody>
      </p:sp>
      <p:sp>
        <p:nvSpPr>
          <p:cNvPr id="10" name="Text 8"/>
          <p:cNvSpPr/>
          <p:nvPr/>
        </p:nvSpPr>
        <p:spPr>
          <a:xfrm>
            <a:off x="6937296" y="2043708"/>
            <a:ext cx="756047" cy="1027986"/>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Train Precision</a:t>
            </a:r>
            <a:endParaRPr lang="en-US" sz="1650" dirty="0"/>
          </a:p>
        </p:txBody>
      </p:sp>
      <p:sp>
        <p:nvSpPr>
          <p:cNvPr id="11" name="Text 9"/>
          <p:cNvSpPr/>
          <p:nvPr/>
        </p:nvSpPr>
        <p:spPr>
          <a:xfrm>
            <a:off x="8129349" y="2043708"/>
            <a:ext cx="756047" cy="1027986"/>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Test Precision</a:t>
            </a:r>
            <a:endParaRPr lang="en-US" sz="1650" dirty="0"/>
          </a:p>
        </p:txBody>
      </p:sp>
      <p:sp>
        <p:nvSpPr>
          <p:cNvPr id="12" name="Text 10"/>
          <p:cNvSpPr/>
          <p:nvPr/>
        </p:nvSpPr>
        <p:spPr>
          <a:xfrm>
            <a:off x="9321403" y="2043708"/>
            <a:ext cx="756047" cy="685324"/>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Train Recall</a:t>
            </a:r>
            <a:endParaRPr lang="en-US" sz="1650" dirty="0"/>
          </a:p>
        </p:txBody>
      </p:sp>
      <p:sp>
        <p:nvSpPr>
          <p:cNvPr id="13" name="Text 11"/>
          <p:cNvSpPr/>
          <p:nvPr/>
        </p:nvSpPr>
        <p:spPr>
          <a:xfrm>
            <a:off x="10513457" y="2043708"/>
            <a:ext cx="756047" cy="685324"/>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Test Recall</a:t>
            </a:r>
            <a:endParaRPr lang="en-US" sz="1650" dirty="0"/>
          </a:p>
        </p:txBody>
      </p:sp>
      <p:sp>
        <p:nvSpPr>
          <p:cNvPr id="14" name="Text 12"/>
          <p:cNvSpPr/>
          <p:nvPr/>
        </p:nvSpPr>
        <p:spPr>
          <a:xfrm>
            <a:off x="11705511" y="2043708"/>
            <a:ext cx="756047" cy="1027986"/>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Train AUC-ROC</a:t>
            </a:r>
            <a:endParaRPr lang="en-US" sz="1650" dirty="0"/>
          </a:p>
        </p:txBody>
      </p:sp>
      <p:sp>
        <p:nvSpPr>
          <p:cNvPr id="15" name="Text 13"/>
          <p:cNvSpPr/>
          <p:nvPr/>
        </p:nvSpPr>
        <p:spPr>
          <a:xfrm>
            <a:off x="12897564" y="2043708"/>
            <a:ext cx="759857" cy="1027986"/>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Test AUC-ROC</a:t>
            </a:r>
            <a:endParaRPr lang="en-US" sz="1650" dirty="0"/>
          </a:p>
        </p:txBody>
      </p:sp>
      <p:sp>
        <p:nvSpPr>
          <p:cNvPr id="16" name="Shape 14"/>
          <p:cNvSpPr/>
          <p:nvPr/>
        </p:nvSpPr>
        <p:spPr>
          <a:xfrm>
            <a:off x="757357" y="3207782"/>
            <a:ext cx="13114258" cy="957501"/>
          </a:xfrm>
          <a:prstGeom prst="rect">
            <a:avLst/>
          </a:prstGeom>
          <a:solidFill>
            <a:srgbClr val="000000">
              <a:alpha val="4000"/>
            </a:srgbClr>
          </a:solidFill>
          <a:ln/>
        </p:spPr>
      </p:sp>
      <p:sp>
        <p:nvSpPr>
          <p:cNvPr id="17" name="Text 15"/>
          <p:cNvSpPr/>
          <p:nvPr/>
        </p:nvSpPr>
        <p:spPr>
          <a:xfrm>
            <a:off x="973217" y="3343870"/>
            <a:ext cx="759857" cy="685324"/>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Decision Tree</a:t>
            </a:r>
            <a:endParaRPr lang="en-US" sz="1650" dirty="0"/>
          </a:p>
        </p:txBody>
      </p:sp>
      <p:sp>
        <p:nvSpPr>
          <p:cNvPr id="18" name="Text 16"/>
          <p:cNvSpPr/>
          <p:nvPr/>
        </p:nvSpPr>
        <p:spPr>
          <a:xfrm>
            <a:off x="2169081"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0.997</a:t>
            </a:r>
            <a:endParaRPr lang="en-US" sz="1650" dirty="0"/>
          </a:p>
        </p:txBody>
      </p:sp>
      <p:sp>
        <p:nvSpPr>
          <p:cNvPr id="19" name="Text 17"/>
          <p:cNvSpPr/>
          <p:nvPr/>
        </p:nvSpPr>
        <p:spPr>
          <a:xfrm>
            <a:off x="3361134"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0.994</a:t>
            </a:r>
            <a:endParaRPr lang="en-US" sz="1650" dirty="0"/>
          </a:p>
        </p:txBody>
      </p:sp>
      <p:sp>
        <p:nvSpPr>
          <p:cNvPr id="20" name="Text 18"/>
          <p:cNvSpPr/>
          <p:nvPr/>
        </p:nvSpPr>
        <p:spPr>
          <a:xfrm>
            <a:off x="4553188"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0.997</a:t>
            </a:r>
            <a:endParaRPr lang="en-US" sz="1650" dirty="0"/>
          </a:p>
        </p:txBody>
      </p:sp>
      <p:sp>
        <p:nvSpPr>
          <p:cNvPr id="21" name="Text 19"/>
          <p:cNvSpPr/>
          <p:nvPr/>
        </p:nvSpPr>
        <p:spPr>
          <a:xfrm>
            <a:off x="5745242"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0.994</a:t>
            </a:r>
            <a:endParaRPr lang="en-US" sz="1650" dirty="0"/>
          </a:p>
        </p:txBody>
      </p:sp>
      <p:sp>
        <p:nvSpPr>
          <p:cNvPr id="22" name="Text 20"/>
          <p:cNvSpPr/>
          <p:nvPr/>
        </p:nvSpPr>
        <p:spPr>
          <a:xfrm>
            <a:off x="6937296"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0.997</a:t>
            </a:r>
            <a:endParaRPr lang="en-US" sz="1650" dirty="0"/>
          </a:p>
        </p:txBody>
      </p:sp>
      <p:sp>
        <p:nvSpPr>
          <p:cNvPr id="23" name="Text 21"/>
          <p:cNvSpPr/>
          <p:nvPr/>
        </p:nvSpPr>
        <p:spPr>
          <a:xfrm>
            <a:off x="8129349"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0.994</a:t>
            </a:r>
            <a:endParaRPr lang="en-US" sz="1650" dirty="0"/>
          </a:p>
        </p:txBody>
      </p:sp>
      <p:sp>
        <p:nvSpPr>
          <p:cNvPr id="24" name="Text 22"/>
          <p:cNvSpPr/>
          <p:nvPr/>
        </p:nvSpPr>
        <p:spPr>
          <a:xfrm>
            <a:off x="9321403"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0.997</a:t>
            </a:r>
            <a:endParaRPr lang="en-US" sz="1650" dirty="0"/>
          </a:p>
        </p:txBody>
      </p:sp>
      <p:sp>
        <p:nvSpPr>
          <p:cNvPr id="25" name="Text 23"/>
          <p:cNvSpPr/>
          <p:nvPr/>
        </p:nvSpPr>
        <p:spPr>
          <a:xfrm>
            <a:off x="10513457"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0.994</a:t>
            </a:r>
            <a:endParaRPr lang="en-US" sz="1650" dirty="0"/>
          </a:p>
        </p:txBody>
      </p:sp>
      <p:sp>
        <p:nvSpPr>
          <p:cNvPr id="26" name="Text 24"/>
          <p:cNvSpPr/>
          <p:nvPr/>
        </p:nvSpPr>
        <p:spPr>
          <a:xfrm>
            <a:off x="11705511" y="3343870"/>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27" name="Text 25"/>
          <p:cNvSpPr/>
          <p:nvPr/>
        </p:nvSpPr>
        <p:spPr>
          <a:xfrm>
            <a:off x="12897564" y="3343870"/>
            <a:ext cx="75985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0.996</a:t>
            </a:r>
            <a:endParaRPr lang="en-US" sz="1650" dirty="0"/>
          </a:p>
        </p:txBody>
      </p:sp>
      <p:sp>
        <p:nvSpPr>
          <p:cNvPr id="28" name="Shape 26"/>
          <p:cNvSpPr/>
          <p:nvPr/>
        </p:nvSpPr>
        <p:spPr>
          <a:xfrm>
            <a:off x="757357" y="4165283"/>
            <a:ext cx="13114258" cy="957501"/>
          </a:xfrm>
          <a:prstGeom prst="rect">
            <a:avLst/>
          </a:prstGeom>
          <a:solidFill>
            <a:srgbClr val="FFFFFF">
              <a:alpha val="4000"/>
            </a:srgbClr>
          </a:solidFill>
          <a:ln/>
        </p:spPr>
      </p:sp>
      <p:sp>
        <p:nvSpPr>
          <p:cNvPr id="29" name="Text 27"/>
          <p:cNvSpPr/>
          <p:nvPr/>
        </p:nvSpPr>
        <p:spPr>
          <a:xfrm>
            <a:off x="973217" y="4301371"/>
            <a:ext cx="759857" cy="685324"/>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Random Forest</a:t>
            </a:r>
            <a:endParaRPr lang="en-US" sz="1650" dirty="0"/>
          </a:p>
        </p:txBody>
      </p:sp>
      <p:sp>
        <p:nvSpPr>
          <p:cNvPr id="30" name="Text 28"/>
          <p:cNvSpPr/>
          <p:nvPr/>
        </p:nvSpPr>
        <p:spPr>
          <a:xfrm>
            <a:off x="2169081"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a:t>
            </a:r>
            <a:endParaRPr lang="en-US" sz="1650" dirty="0"/>
          </a:p>
        </p:txBody>
      </p:sp>
      <p:sp>
        <p:nvSpPr>
          <p:cNvPr id="31" name="Text 29"/>
          <p:cNvSpPr/>
          <p:nvPr/>
        </p:nvSpPr>
        <p:spPr>
          <a:xfrm>
            <a:off x="3361134"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32" name="Text 30"/>
          <p:cNvSpPr/>
          <p:nvPr/>
        </p:nvSpPr>
        <p:spPr>
          <a:xfrm>
            <a:off x="4553188"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33" name="Text 31"/>
          <p:cNvSpPr/>
          <p:nvPr/>
        </p:nvSpPr>
        <p:spPr>
          <a:xfrm>
            <a:off x="5745242"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34" name="Text 32"/>
          <p:cNvSpPr/>
          <p:nvPr/>
        </p:nvSpPr>
        <p:spPr>
          <a:xfrm>
            <a:off x="6937296"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35" name="Text 33"/>
          <p:cNvSpPr/>
          <p:nvPr/>
        </p:nvSpPr>
        <p:spPr>
          <a:xfrm>
            <a:off x="8129349"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36" name="Text 34"/>
          <p:cNvSpPr/>
          <p:nvPr/>
        </p:nvSpPr>
        <p:spPr>
          <a:xfrm>
            <a:off x="9321403"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37" name="Text 35"/>
          <p:cNvSpPr/>
          <p:nvPr/>
        </p:nvSpPr>
        <p:spPr>
          <a:xfrm>
            <a:off x="10513457"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38" name="Text 36"/>
          <p:cNvSpPr/>
          <p:nvPr/>
        </p:nvSpPr>
        <p:spPr>
          <a:xfrm>
            <a:off x="11705511" y="4301371"/>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1.000</a:t>
            </a:r>
            <a:endParaRPr lang="en-US" sz="1650" dirty="0"/>
          </a:p>
        </p:txBody>
      </p:sp>
      <p:sp>
        <p:nvSpPr>
          <p:cNvPr id="39" name="Text 37"/>
          <p:cNvSpPr/>
          <p:nvPr/>
        </p:nvSpPr>
        <p:spPr>
          <a:xfrm>
            <a:off x="12897564" y="4301371"/>
            <a:ext cx="75985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40" name="Shape 38"/>
          <p:cNvSpPr/>
          <p:nvPr/>
        </p:nvSpPr>
        <p:spPr>
          <a:xfrm>
            <a:off x="757357" y="5122783"/>
            <a:ext cx="13114258" cy="1642824"/>
          </a:xfrm>
          <a:prstGeom prst="rect">
            <a:avLst/>
          </a:prstGeom>
          <a:solidFill>
            <a:srgbClr val="000000">
              <a:alpha val="4000"/>
            </a:srgbClr>
          </a:solidFill>
          <a:ln/>
        </p:spPr>
      </p:sp>
      <p:sp>
        <p:nvSpPr>
          <p:cNvPr id="41" name="Text 39"/>
          <p:cNvSpPr/>
          <p:nvPr/>
        </p:nvSpPr>
        <p:spPr>
          <a:xfrm>
            <a:off x="973217" y="5258872"/>
            <a:ext cx="759857" cy="1370647"/>
          </a:xfrm>
          <a:prstGeom prst="rect">
            <a:avLst/>
          </a:prstGeom>
          <a:noFill/>
          <a:ln/>
        </p:spPr>
        <p:txBody>
          <a:bodyPr wrap="squar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Gradient Boosting</a:t>
            </a:r>
            <a:endParaRPr lang="en-US" sz="1650" dirty="0"/>
          </a:p>
        </p:txBody>
      </p:sp>
      <p:sp>
        <p:nvSpPr>
          <p:cNvPr id="42" name="Text 40"/>
          <p:cNvSpPr/>
          <p:nvPr/>
        </p:nvSpPr>
        <p:spPr>
          <a:xfrm>
            <a:off x="2169081"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43" name="Text 41"/>
          <p:cNvSpPr/>
          <p:nvPr/>
        </p:nvSpPr>
        <p:spPr>
          <a:xfrm>
            <a:off x="3361134"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44" name="Text 42"/>
          <p:cNvSpPr/>
          <p:nvPr/>
        </p:nvSpPr>
        <p:spPr>
          <a:xfrm>
            <a:off x="4553188"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45" name="Text 43"/>
          <p:cNvSpPr/>
          <p:nvPr/>
        </p:nvSpPr>
        <p:spPr>
          <a:xfrm>
            <a:off x="5745242"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46" name="Text 44"/>
          <p:cNvSpPr/>
          <p:nvPr/>
        </p:nvSpPr>
        <p:spPr>
          <a:xfrm>
            <a:off x="6937296"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47" name="Text 45"/>
          <p:cNvSpPr/>
          <p:nvPr/>
        </p:nvSpPr>
        <p:spPr>
          <a:xfrm>
            <a:off x="8129349"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48" name="Text 46"/>
          <p:cNvSpPr/>
          <p:nvPr/>
        </p:nvSpPr>
        <p:spPr>
          <a:xfrm>
            <a:off x="9321403"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49" name="Text 47"/>
          <p:cNvSpPr/>
          <p:nvPr/>
        </p:nvSpPr>
        <p:spPr>
          <a:xfrm>
            <a:off x="10513457"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50" name="Text 48"/>
          <p:cNvSpPr/>
          <p:nvPr/>
        </p:nvSpPr>
        <p:spPr>
          <a:xfrm>
            <a:off x="11705511" y="5258872"/>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1.000</a:t>
            </a:r>
            <a:endParaRPr lang="en-US" sz="1650" dirty="0"/>
          </a:p>
        </p:txBody>
      </p:sp>
      <p:sp>
        <p:nvSpPr>
          <p:cNvPr id="51" name="Text 49"/>
          <p:cNvSpPr/>
          <p:nvPr/>
        </p:nvSpPr>
        <p:spPr>
          <a:xfrm>
            <a:off x="12897564" y="5258872"/>
            <a:ext cx="75985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0.998</a:t>
            </a:r>
            <a:endParaRPr lang="en-US" sz="1650" dirty="0"/>
          </a:p>
        </p:txBody>
      </p:sp>
      <p:sp>
        <p:nvSpPr>
          <p:cNvPr id="52" name="Shape 50"/>
          <p:cNvSpPr/>
          <p:nvPr/>
        </p:nvSpPr>
        <p:spPr>
          <a:xfrm>
            <a:off x="757357" y="6765608"/>
            <a:ext cx="13114258" cy="614839"/>
          </a:xfrm>
          <a:prstGeom prst="rect">
            <a:avLst/>
          </a:prstGeom>
          <a:solidFill>
            <a:srgbClr val="FFFFFF">
              <a:alpha val="4000"/>
            </a:srgbClr>
          </a:solidFill>
          <a:ln/>
        </p:spPr>
      </p:sp>
      <p:sp>
        <p:nvSpPr>
          <p:cNvPr id="53" name="Text 51"/>
          <p:cNvSpPr/>
          <p:nvPr/>
        </p:nvSpPr>
        <p:spPr>
          <a:xfrm>
            <a:off x="973217" y="6901696"/>
            <a:ext cx="75985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XGBoost</a:t>
            </a:r>
            <a:endParaRPr lang="en-US" sz="1650" dirty="0"/>
          </a:p>
        </p:txBody>
      </p:sp>
      <p:sp>
        <p:nvSpPr>
          <p:cNvPr id="54" name="Text 52"/>
          <p:cNvSpPr/>
          <p:nvPr/>
        </p:nvSpPr>
        <p:spPr>
          <a:xfrm>
            <a:off x="2169081"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0.998</a:t>
            </a:r>
            <a:endParaRPr lang="en-US" sz="1650" dirty="0"/>
          </a:p>
        </p:txBody>
      </p:sp>
      <p:sp>
        <p:nvSpPr>
          <p:cNvPr id="55" name="Text 53"/>
          <p:cNvSpPr/>
          <p:nvPr/>
        </p:nvSpPr>
        <p:spPr>
          <a:xfrm>
            <a:off x="3361134"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56" name="Text 54"/>
          <p:cNvSpPr/>
          <p:nvPr/>
        </p:nvSpPr>
        <p:spPr>
          <a:xfrm>
            <a:off x="4553188"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0.998</a:t>
            </a:r>
            <a:endParaRPr lang="en-US" sz="1650" dirty="0"/>
          </a:p>
        </p:txBody>
      </p:sp>
      <p:sp>
        <p:nvSpPr>
          <p:cNvPr id="57" name="Text 55"/>
          <p:cNvSpPr/>
          <p:nvPr/>
        </p:nvSpPr>
        <p:spPr>
          <a:xfrm>
            <a:off x="5745242"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58" name="Text 56"/>
          <p:cNvSpPr/>
          <p:nvPr/>
        </p:nvSpPr>
        <p:spPr>
          <a:xfrm>
            <a:off x="6937296"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0.998</a:t>
            </a:r>
            <a:endParaRPr lang="en-US" sz="1650" dirty="0"/>
          </a:p>
        </p:txBody>
      </p:sp>
      <p:sp>
        <p:nvSpPr>
          <p:cNvPr id="59" name="Text 57"/>
          <p:cNvSpPr/>
          <p:nvPr/>
        </p:nvSpPr>
        <p:spPr>
          <a:xfrm>
            <a:off x="8129349"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60" name="Text 58"/>
          <p:cNvSpPr/>
          <p:nvPr/>
        </p:nvSpPr>
        <p:spPr>
          <a:xfrm>
            <a:off x="9321403"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0.998</a:t>
            </a:r>
            <a:endParaRPr lang="en-US" sz="1650" dirty="0"/>
          </a:p>
        </p:txBody>
      </p:sp>
      <p:sp>
        <p:nvSpPr>
          <p:cNvPr id="61" name="Text 59"/>
          <p:cNvSpPr/>
          <p:nvPr/>
        </p:nvSpPr>
        <p:spPr>
          <a:xfrm>
            <a:off x="10513457"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0.995</a:t>
            </a:r>
            <a:endParaRPr lang="en-US" sz="1650" dirty="0"/>
          </a:p>
        </p:txBody>
      </p:sp>
      <p:sp>
        <p:nvSpPr>
          <p:cNvPr id="62" name="Text 60"/>
          <p:cNvSpPr/>
          <p:nvPr/>
        </p:nvSpPr>
        <p:spPr>
          <a:xfrm>
            <a:off x="11705511" y="6901696"/>
            <a:ext cx="75604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
        <p:nvSpPr>
          <p:cNvPr id="63" name="Text 61"/>
          <p:cNvSpPr/>
          <p:nvPr/>
        </p:nvSpPr>
        <p:spPr>
          <a:xfrm>
            <a:off x="12897564" y="6901696"/>
            <a:ext cx="759857" cy="342662"/>
          </a:xfrm>
          <a:prstGeom prst="rect">
            <a:avLst/>
          </a:prstGeom>
          <a:noFill/>
          <a:ln/>
        </p:spPr>
        <p:txBody>
          <a:bodyPr wrap="none" lIns="0" tIns="0" rIns="0" bIns="0" rtlCol="0" anchor="t"/>
          <a:lstStyle/>
          <a:p>
            <a:pPr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0.999</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7118" y="734378"/>
            <a:ext cx="8710374" cy="636151"/>
          </a:xfrm>
          <a:prstGeom prst="rect">
            <a:avLst/>
          </a:prstGeom>
          <a:noFill/>
          <a:ln/>
        </p:spPr>
        <p:txBody>
          <a:bodyPr wrap="none" lIns="0" tIns="0" rIns="0" bIns="0" rtlCol="0" anchor="t"/>
          <a:lstStyle/>
          <a:p>
            <a:pPr indent="0" marL="0">
              <a:lnSpc>
                <a:spcPts val="5000"/>
              </a:lnSpc>
              <a:buNone/>
            </a:pPr>
            <a:r>
              <a:rPr lang="en-US" sz="4000" dirty="0">
                <a:solidFill>
                  <a:srgbClr val="F98AC7"/>
                </a:solidFill>
                <a:latin typeface="Lora" pitchFamily="34" charset="0"/>
                <a:ea typeface="Lora" pitchFamily="34" charset="-122"/>
                <a:cs typeface="Lora" pitchFamily="34" charset="-120"/>
              </a:rPr>
              <a:t>Identifying Anomalies in Sensor Data</a:t>
            </a:r>
            <a:endParaRPr lang="en-US" sz="4000" dirty="0"/>
          </a:p>
        </p:txBody>
      </p:sp>
      <p:pic>
        <p:nvPicPr>
          <p:cNvPr id="3" name="Image 0" descr="preencoded.png">    </p:cNvPr>
          <p:cNvPicPr>
            <a:picLocks noChangeAspect="1"/>
          </p:cNvPicPr>
          <p:nvPr/>
        </p:nvPicPr>
        <p:blipFill>
          <a:blip r:embed="rId1"/>
          <a:stretch>
            <a:fillRect/>
          </a:stretch>
        </p:blipFill>
        <p:spPr>
          <a:xfrm>
            <a:off x="757118" y="1938338"/>
            <a:ext cx="5688449" cy="3892034"/>
          </a:xfrm>
          <a:prstGeom prst="rect">
            <a:avLst/>
          </a:prstGeom>
        </p:spPr>
      </p:pic>
      <p:sp>
        <p:nvSpPr>
          <p:cNvPr id="4" name="Text 1"/>
          <p:cNvSpPr/>
          <p:nvPr/>
        </p:nvSpPr>
        <p:spPr>
          <a:xfrm>
            <a:off x="757118" y="6073735"/>
            <a:ext cx="3780473" cy="318135"/>
          </a:xfrm>
          <a:prstGeom prst="rect">
            <a:avLst/>
          </a:prstGeom>
          <a:noFill/>
          <a:ln/>
        </p:spPr>
        <p:txBody>
          <a:bodyPr wrap="none" lIns="0" tIns="0" rIns="0" bIns="0" rtlCol="0" anchor="t"/>
          <a:lstStyle/>
          <a:p>
            <a:pPr indent="0" marL="0">
              <a:lnSpc>
                <a:spcPts val="2500"/>
              </a:lnSpc>
              <a:buNone/>
            </a:pPr>
            <a:r>
              <a:rPr lang="en-US" sz="2000" dirty="0">
                <a:solidFill>
                  <a:srgbClr val="F98AC7"/>
                </a:solidFill>
                <a:latin typeface="Lora" pitchFamily="34" charset="0"/>
                <a:ea typeface="Lora" pitchFamily="34" charset="-122"/>
                <a:cs typeface="Lora" pitchFamily="34" charset="-120"/>
              </a:rPr>
              <a:t>Deviation from Normal Patterns</a:t>
            </a:r>
            <a:endParaRPr lang="en-US" sz="2000" dirty="0"/>
          </a:p>
        </p:txBody>
      </p:sp>
      <p:sp>
        <p:nvSpPr>
          <p:cNvPr id="5" name="Text 2"/>
          <p:cNvSpPr/>
          <p:nvPr/>
        </p:nvSpPr>
        <p:spPr>
          <a:xfrm>
            <a:off x="757118" y="6608207"/>
            <a:ext cx="6294239" cy="692229"/>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The model identifies unusual fluctuations in sensor readings that deviate from the system's typical behavior.</a:t>
            </a:r>
            <a:endParaRPr lang="en-US" sz="1700" dirty="0"/>
          </a:p>
        </p:txBody>
      </p:sp>
      <p:pic>
        <p:nvPicPr>
          <p:cNvPr id="6" name="Image 1" descr="preencoded.png">    </p:cNvPr>
          <p:cNvPicPr>
            <a:picLocks noChangeAspect="1"/>
          </p:cNvPicPr>
          <p:nvPr/>
        </p:nvPicPr>
        <p:blipFill>
          <a:blip r:embed="rId2"/>
          <a:stretch>
            <a:fillRect/>
          </a:stretch>
        </p:blipFill>
        <p:spPr>
          <a:xfrm>
            <a:off x="7586663" y="1938338"/>
            <a:ext cx="5688449" cy="3892034"/>
          </a:xfrm>
          <a:prstGeom prst="rect">
            <a:avLst/>
          </a:prstGeom>
        </p:spPr>
      </p:pic>
      <p:sp>
        <p:nvSpPr>
          <p:cNvPr id="7" name="Text 3"/>
          <p:cNvSpPr/>
          <p:nvPr/>
        </p:nvSpPr>
        <p:spPr>
          <a:xfrm>
            <a:off x="7586663" y="6073735"/>
            <a:ext cx="3253502" cy="318135"/>
          </a:xfrm>
          <a:prstGeom prst="rect">
            <a:avLst/>
          </a:prstGeom>
          <a:noFill/>
          <a:ln/>
        </p:spPr>
        <p:txBody>
          <a:bodyPr wrap="none" lIns="0" tIns="0" rIns="0" bIns="0" rtlCol="0" anchor="t"/>
          <a:lstStyle/>
          <a:p>
            <a:pPr indent="0" marL="0">
              <a:lnSpc>
                <a:spcPts val="2500"/>
              </a:lnSpc>
              <a:buNone/>
            </a:pPr>
            <a:r>
              <a:rPr lang="en-US" sz="2000" dirty="0">
                <a:solidFill>
                  <a:srgbClr val="F98AC7"/>
                </a:solidFill>
                <a:latin typeface="Lora" pitchFamily="34" charset="0"/>
                <a:ea typeface="Lora" pitchFamily="34" charset="-122"/>
                <a:cs typeface="Lora" pitchFamily="34" charset="-120"/>
              </a:rPr>
              <a:t>Threshold-Based Detection</a:t>
            </a:r>
            <a:endParaRPr lang="en-US" sz="2000" dirty="0"/>
          </a:p>
        </p:txBody>
      </p:sp>
      <p:sp>
        <p:nvSpPr>
          <p:cNvPr id="8" name="Text 4"/>
          <p:cNvSpPr/>
          <p:nvPr/>
        </p:nvSpPr>
        <p:spPr>
          <a:xfrm>
            <a:off x="7586663" y="6608207"/>
            <a:ext cx="6294239" cy="692229"/>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Source Sans Pro" pitchFamily="34" charset="0"/>
                <a:ea typeface="Source Sans Pro" pitchFamily="34" charset="-122"/>
                <a:cs typeface="Source Sans Pro" pitchFamily="34" charset="-120"/>
              </a:rPr>
              <a:t>Anomaly detection can be implemented using threshold-based methods, where readings exceeding predefined limits trigger alerts.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834039"/>
            <a:ext cx="6772632"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Key Insights about Failure</a:t>
            </a:r>
            <a:endParaRPr lang="en-US" sz="4400" dirty="0"/>
          </a:p>
        </p:txBody>
      </p:sp>
      <p:sp>
        <p:nvSpPr>
          <p:cNvPr id="3" name="Text 1"/>
          <p:cNvSpPr/>
          <p:nvPr/>
        </p:nvSpPr>
        <p:spPr>
          <a:xfrm>
            <a:off x="837724" y="2897029"/>
            <a:ext cx="5632490" cy="704017"/>
          </a:xfrm>
          <a:prstGeom prst="rect">
            <a:avLst/>
          </a:prstGeom>
          <a:noFill/>
          <a:ln/>
        </p:spPr>
        <p:txBody>
          <a:bodyPr wrap="none" lIns="0" tIns="0" rIns="0" bIns="0" rtlCol="0" anchor="t"/>
          <a:lstStyle/>
          <a:p>
            <a:pPr indent="0" marL="0">
              <a:lnSpc>
                <a:spcPts val="5500"/>
              </a:lnSpc>
              <a:buNone/>
            </a:pPr>
            <a:endParaRPr lang="en-US" sz="4400" dirty="0"/>
          </a:p>
        </p:txBody>
      </p:sp>
      <p:sp>
        <p:nvSpPr>
          <p:cNvPr id="4" name="Text 2"/>
          <p:cNvSpPr/>
          <p:nvPr/>
        </p:nvSpPr>
        <p:spPr>
          <a:xfrm>
            <a:off x="837724" y="396001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1"/>
            </a:pPr>
            <a:r>
              <a:rPr lang="en-US" sz="1850" dirty="0">
                <a:solidFill>
                  <a:srgbClr val="D6E5EF"/>
                </a:solidFill>
                <a:latin typeface="Source Sans Pro" pitchFamily="34" charset="0"/>
                <a:ea typeface="Source Sans Pro" pitchFamily="34" charset="-122"/>
                <a:cs typeface="Source Sans Pro" pitchFamily="34" charset="-120"/>
              </a:rPr>
              <a:t> We can observe that as the Oil Temperature exceeds above 60 , There is high chances of failure.</a:t>
            </a:r>
            <a:endParaRPr lang="en-US" sz="1850" dirty="0"/>
          </a:p>
        </p:txBody>
      </p:sp>
      <p:sp>
        <p:nvSpPr>
          <p:cNvPr id="5" name="Text 3"/>
          <p:cNvSpPr/>
          <p:nvPr/>
        </p:nvSpPr>
        <p:spPr>
          <a:xfrm>
            <a:off x="837724" y="442674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2"/>
            </a:pPr>
            <a:r>
              <a:rPr lang="en-US" sz="1850" dirty="0">
                <a:solidFill>
                  <a:srgbClr val="D6E5EF"/>
                </a:solidFill>
                <a:latin typeface="Source Sans Pro" pitchFamily="34" charset="0"/>
                <a:ea typeface="Source Sans Pro" pitchFamily="34" charset="-122"/>
                <a:cs typeface="Source Sans Pro" pitchFamily="34" charset="-120"/>
              </a:rPr>
              <a:t>We can observe that for all air leak instances , the avg TP2 reading is 8 , whereas in case of no failure , its about 1</a:t>
            </a:r>
            <a:endParaRPr lang="en-US" sz="1850" dirty="0"/>
          </a:p>
        </p:txBody>
      </p:sp>
      <p:sp>
        <p:nvSpPr>
          <p:cNvPr id="6" name="Text 4"/>
          <p:cNvSpPr/>
          <p:nvPr/>
        </p:nvSpPr>
        <p:spPr>
          <a:xfrm>
            <a:off x="837724" y="489346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3"/>
            </a:pPr>
            <a:r>
              <a:rPr lang="en-US" sz="1850" dirty="0">
                <a:solidFill>
                  <a:srgbClr val="D6E5EF"/>
                </a:solidFill>
                <a:latin typeface="Source Sans Pro" pitchFamily="34" charset="0"/>
                <a:ea typeface="Source Sans Pro" pitchFamily="34" charset="-122"/>
                <a:cs typeface="Source Sans Pro" pitchFamily="34" charset="-120"/>
              </a:rPr>
              <a:t>The mean H1 value for Airleak instances is 0.03 whereas for no failure instances , the mean value is 10</a:t>
            </a:r>
            <a:endParaRPr lang="en-US" sz="1850" dirty="0"/>
          </a:p>
        </p:txBody>
      </p:sp>
      <p:sp>
        <p:nvSpPr>
          <p:cNvPr id="7" name="Text 5"/>
          <p:cNvSpPr/>
          <p:nvPr/>
        </p:nvSpPr>
        <p:spPr>
          <a:xfrm>
            <a:off x="837724" y="536019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4"/>
            </a:pPr>
            <a:r>
              <a:rPr lang="en-US" sz="1850" dirty="0">
                <a:solidFill>
                  <a:srgbClr val="D6E5EF"/>
                </a:solidFill>
                <a:latin typeface="Source Sans Pro" pitchFamily="34" charset="0"/>
                <a:ea typeface="Source Sans Pro" pitchFamily="34" charset="-122"/>
                <a:cs typeface="Source Sans Pro" pitchFamily="34" charset="-120"/>
              </a:rPr>
              <a:t>The mean DV_pressure value for Airleak instances is 1.85 whereas for no failure instances , the mean value is 0.01</a:t>
            </a:r>
            <a:endParaRPr lang="en-US" sz="1850" dirty="0"/>
          </a:p>
        </p:txBody>
      </p:sp>
      <p:sp>
        <p:nvSpPr>
          <p:cNvPr id="8" name="Text 6"/>
          <p:cNvSpPr/>
          <p:nvPr/>
        </p:nvSpPr>
        <p:spPr>
          <a:xfrm>
            <a:off x="837724" y="6012418"/>
            <a:ext cx="12954952"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88432"/>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Optimizing Maintenance Schedules</a:t>
            </a:r>
            <a:endParaRPr lang="en-US" sz="4400" dirty="0"/>
          </a:p>
        </p:txBody>
      </p:sp>
      <p:sp>
        <p:nvSpPr>
          <p:cNvPr id="4" name="Shape 1"/>
          <p:cNvSpPr/>
          <p:nvPr/>
        </p:nvSpPr>
        <p:spPr>
          <a:xfrm>
            <a:off x="837724" y="2555438"/>
            <a:ext cx="179427" cy="1261586"/>
          </a:xfrm>
          <a:prstGeom prst="roundRect">
            <a:avLst>
              <a:gd name="adj" fmla="val 20012"/>
            </a:avLst>
          </a:prstGeom>
          <a:solidFill>
            <a:srgbClr val="444752"/>
          </a:solidFill>
          <a:ln/>
        </p:spPr>
      </p:sp>
      <p:sp>
        <p:nvSpPr>
          <p:cNvPr id="5" name="Text 2"/>
          <p:cNvSpPr/>
          <p:nvPr/>
        </p:nvSpPr>
        <p:spPr>
          <a:xfrm>
            <a:off x="1376124" y="255543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Predictive Insights</a:t>
            </a:r>
            <a:endParaRPr lang="en-US" sz="2200" dirty="0"/>
          </a:p>
        </p:txBody>
      </p:sp>
      <p:sp>
        <p:nvSpPr>
          <p:cNvPr id="6" name="Text 3"/>
          <p:cNvSpPr/>
          <p:nvPr/>
        </p:nvSpPr>
        <p:spPr>
          <a:xfrm>
            <a:off x="1376124" y="3050977"/>
            <a:ext cx="6930152"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model provides insights into the system's health and predicts the likelihood of failure in the near future.</a:t>
            </a:r>
            <a:endParaRPr lang="en-US" sz="1850" dirty="0"/>
          </a:p>
        </p:txBody>
      </p:sp>
      <p:sp>
        <p:nvSpPr>
          <p:cNvPr id="7" name="Shape 4"/>
          <p:cNvSpPr/>
          <p:nvPr/>
        </p:nvSpPr>
        <p:spPr>
          <a:xfrm>
            <a:off x="1196697" y="4056340"/>
            <a:ext cx="179427" cy="1261586"/>
          </a:xfrm>
          <a:prstGeom prst="roundRect">
            <a:avLst>
              <a:gd name="adj" fmla="val 20012"/>
            </a:avLst>
          </a:prstGeom>
          <a:solidFill>
            <a:srgbClr val="444752"/>
          </a:solidFill>
          <a:ln/>
        </p:spPr>
      </p:sp>
      <p:sp>
        <p:nvSpPr>
          <p:cNvPr id="8" name="Text 5"/>
          <p:cNvSpPr/>
          <p:nvPr/>
        </p:nvSpPr>
        <p:spPr>
          <a:xfrm>
            <a:off x="1735098" y="4056340"/>
            <a:ext cx="3135868"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Scheduled Maintenance</a:t>
            </a:r>
            <a:endParaRPr lang="en-US" sz="2200" dirty="0"/>
          </a:p>
        </p:txBody>
      </p:sp>
      <p:sp>
        <p:nvSpPr>
          <p:cNvPr id="9" name="Text 6"/>
          <p:cNvSpPr/>
          <p:nvPr/>
        </p:nvSpPr>
        <p:spPr>
          <a:xfrm>
            <a:off x="1735098" y="4551878"/>
            <a:ext cx="6571178"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Maintenance schedules can be optimized based on these predictions, allowing for proactive interventions.</a:t>
            </a:r>
            <a:endParaRPr lang="en-US" sz="1850" dirty="0"/>
          </a:p>
        </p:txBody>
      </p:sp>
      <p:sp>
        <p:nvSpPr>
          <p:cNvPr id="10" name="Shape 7"/>
          <p:cNvSpPr/>
          <p:nvPr/>
        </p:nvSpPr>
        <p:spPr>
          <a:xfrm>
            <a:off x="1555790" y="5557242"/>
            <a:ext cx="179427" cy="1644610"/>
          </a:xfrm>
          <a:prstGeom prst="roundRect">
            <a:avLst>
              <a:gd name="adj" fmla="val 20012"/>
            </a:avLst>
          </a:prstGeom>
          <a:solidFill>
            <a:srgbClr val="444752"/>
          </a:solidFill>
          <a:ln/>
        </p:spPr>
      </p:sp>
      <p:sp>
        <p:nvSpPr>
          <p:cNvPr id="11" name="Text 8"/>
          <p:cNvSpPr/>
          <p:nvPr/>
        </p:nvSpPr>
        <p:spPr>
          <a:xfrm>
            <a:off x="2094190" y="555724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Reduced Downtime</a:t>
            </a:r>
            <a:endParaRPr lang="en-US" sz="2200" dirty="0"/>
          </a:p>
        </p:txBody>
      </p:sp>
      <p:sp>
        <p:nvSpPr>
          <p:cNvPr id="12" name="Text 9"/>
          <p:cNvSpPr/>
          <p:nvPr/>
        </p:nvSpPr>
        <p:spPr>
          <a:xfrm>
            <a:off x="2094190" y="6052780"/>
            <a:ext cx="6212086"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Scheduled maintenance minimizes disruptions and optimizes equipment lifespan, leading to increased operational efficiency.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2025-03-08T05:50:29Z</dcterms:created>
  <dcterms:modified xsi:type="dcterms:W3CDTF">2025-03-08T05:50:29Z</dcterms:modified>
</cp:coreProperties>
</file>